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Kanit Light" panose="020B0604020202020204" charset="-34"/>
      <p:regular r:id="rId18"/>
    </p:embeddedFont>
    <p:embeddedFont>
      <p:font typeface="Martel Sans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1298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97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svg"/><Relationship Id="rId5" Type="http://schemas.openxmlformats.org/officeDocument/2006/relationships/image" Target="../media/image28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svg"/><Relationship Id="rId5" Type="http://schemas.openxmlformats.org/officeDocument/2006/relationships/image" Target="../media/image21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Healthcare Data Insights Dashboard</a:t>
            </a:r>
            <a:endParaRPr lang="en-US" sz="4450" b="1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An Analytical Study on Patient Demographics, Billing Patterns &amp; Hospital Efficiency</a:t>
            </a:r>
            <a:endParaRPr lang="en-US" sz="17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B0B6972C-5343-4338-B3A0-663396BFB055}"/>
              </a:ext>
            </a:extLst>
          </p:cNvPr>
          <p:cNvSpPr/>
          <p:nvPr/>
        </p:nvSpPr>
        <p:spPr>
          <a:xfrm>
            <a:off x="793790" y="569884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By Rupnath Shaw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8830" y="165457"/>
            <a:ext cx="30568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Dashboard</a:t>
            </a:r>
            <a:endParaRPr lang="en-US" sz="4450" b="1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E370A4A-ABBE-4871-A9D8-6279AAC5C829}"/>
              </a:ext>
            </a:extLst>
          </p:cNvPr>
          <p:cNvSpPr/>
          <p:nvPr/>
        </p:nvSpPr>
        <p:spPr>
          <a:xfrm>
            <a:off x="12740640" y="7660640"/>
            <a:ext cx="1889760" cy="56896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85CB72-A37B-4C42-8383-BA7832603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797" y="1039186"/>
            <a:ext cx="11326806" cy="67636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10944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0306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Conclusion</a:t>
            </a:r>
            <a:endParaRPr lang="en-US" sz="4450" b="1" dirty="0"/>
          </a:p>
        </p:txBody>
      </p:sp>
      <p:sp>
        <p:nvSpPr>
          <p:cNvPr id="4" name="Shape 1"/>
          <p:cNvSpPr/>
          <p:nvPr/>
        </p:nvSpPr>
        <p:spPr>
          <a:xfrm>
            <a:off x="793790" y="1752005"/>
            <a:ext cx="3664744" cy="2955250"/>
          </a:xfrm>
          <a:prstGeom prst="roundRect">
            <a:avLst>
              <a:gd name="adj" fmla="val 3224"/>
            </a:avLst>
          </a:prstGeom>
          <a:solidFill>
            <a:srgbClr val="DFECE9"/>
          </a:solidFill>
          <a:ln w="7620">
            <a:solidFill>
              <a:srgbClr val="437066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1028224" y="198643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7066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5390" y="2173486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8224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Data-Driven Insights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28224" y="3384113"/>
            <a:ext cx="31958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Improve hospital cost management and care efficiency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4685348" y="1752005"/>
            <a:ext cx="3664863" cy="2955250"/>
          </a:xfrm>
          <a:prstGeom prst="roundRect">
            <a:avLst>
              <a:gd name="adj" fmla="val 3224"/>
            </a:avLst>
          </a:prstGeom>
          <a:solidFill>
            <a:srgbClr val="DFECE9"/>
          </a:solidFill>
          <a:ln w="7620">
            <a:solidFill>
              <a:srgbClr val="437066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4919782" y="198643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7066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06948" y="2173486"/>
            <a:ext cx="306110" cy="3061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919782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Decision-Making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4919782" y="338411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Enable strategic choices on admissions, insurance, and patient care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793790" y="4934069"/>
            <a:ext cx="7556421" cy="2592348"/>
          </a:xfrm>
          <a:prstGeom prst="roundRect">
            <a:avLst>
              <a:gd name="adj" fmla="val 3675"/>
            </a:avLst>
          </a:prstGeom>
          <a:solidFill>
            <a:srgbClr val="DFECE9"/>
          </a:solidFill>
          <a:ln w="7620">
            <a:solidFill>
              <a:srgbClr val="437066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1028224" y="516850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7066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5390" y="5355550"/>
            <a:ext cx="306110" cy="30611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028224" y="60757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Future Scope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028224" y="6566178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Integrate Power BI for automated reporting and deeper time-based trends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0306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Project Overview</a:t>
            </a:r>
            <a:endParaRPr lang="en-US" sz="4450" b="1" dirty="0"/>
          </a:p>
        </p:txBody>
      </p:sp>
      <p:sp>
        <p:nvSpPr>
          <p:cNvPr id="4" name="Shape 1"/>
          <p:cNvSpPr/>
          <p:nvPr/>
        </p:nvSpPr>
        <p:spPr>
          <a:xfrm>
            <a:off x="793790" y="1752005"/>
            <a:ext cx="3664744" cy="2955250"/>
          </a:xfrm>
          <a:prstGeom prst="roundRect">
            <a:avLst>
              <a:gd name="adj" fmla="val 3224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2285881" y="198643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7066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3047" y="2173486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08484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28224" y="3384113"/>
            <a:ext cx="31958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Uncover patterns in billing, demographics, and stay duration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4685348" y="1752005"/>
            <a:ext cx="3664863" cy="2955250"/>
          </a:xfrm>
          <a:prstGeom prst="roundRect">
            <a:avLst>
              <a:gd name="adj" fmla="val 3224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177558" y="198643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7066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64724" y="2173486"/>
            <a:ext cx="306110" cy="3061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100161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Methodology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4919782" y="338411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Data cleaning → Pivot analysis → Dashboard visualization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793790" y="4934069"/>
            <a:ext cx="3664744" cy="2592348"/>
          </a:xfrm>
          <a:prstGeom prst="roundRect">
            <a:avLst>
              <a:gd name="adj" fmla="val 367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2285881" y="516850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7066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3047" y="5355550"/>
            <a:ext cx="306110" cy="30611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208484" y="60757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Tools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028224" y="6566178"/>
            <a:ext cx="31958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Excel: Power Query, Pivot Tables, Charts, Slicers</a:t>
            </a:r>
            <a:endParaRPr lang="en-US" sz="1750" dirty="0"/>
          </a:p>
        </p:txBody>
      </p:sp>
      <p:sp>
        <p:nvSpPr>
          <p:cNvPr id="19" name="Shape 13"/>
          <p:cNvSpPr/>
          <p:nvPr/>
        </p:nvSpPr>
        <p:spPr>
          <a:xfrm>
            <a:off x="4685348" y="4934069"/>
            <a:ext cx="3664863" cy="2592348"/>
          </a:xfrm>
          <a:prstGeom prst="roundRect">
            <a:avLst>
              <a:gd name="adj" fmla="val 367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177558" y="516850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7066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64724" y="5355550"/>
            <a:ext cx="306110" cy="30611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5100161" y="60757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Dataset</a:t>
            </a:r>
            <a:endParaRPr lang="en-US" sz="2200" dirty="0"/>
          </a:p>
        </p:txBody>
      </p:sp>
      <p:sp>
        <p:nvSpPr>
          <p:cNvPr id="23" name="Text 16"/>
          <p:cNvSpPr/>
          <p:nvPr/>
        </p:nvSpPr>
        <p:spPr>
          <a:xfrm>
            <a:off x="4919782" y="6566178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55,500 records across 15 fields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4376"/>
            <a:ext cx="4418290" cy="595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600" b="1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Cleaning Process</a:t>
            </a:r>
            <a:endParaRPr lang="en-US" sz="3600" b="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637228"/>
            <a:ext cx="793790" cy="9782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46290" y="1795939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Remove Duplicates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1746290" y="2202656"/>
            <a:ext cx="537531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Eliminated null values and duplicate entries</a:t>
            </a:r>
            <a:endParaRPr lang="en-US" sz="12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615446"/>
            <a:ext cx="793790" cy="97821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46290" y="2774156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Standardize Text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1746290" y="3180874"/>
            <a:ext cx="537531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Unified Name, Doctor, Hospital fields</a:t>
            </a:r>
            <a:endParaRPr lang="en-US" sz="12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593663"/>
            <a:ext cx="793790" cy="97821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46290" y="3752374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Format Dates</a:t>
            </a:r>
            <a:endParaRPr lang="en-US" sz="1550" dirty="0"/>
          </a:p>
        </p:txBody>
      </p:sp>
      <p:sp>
        <p:nvSpPr>
          <p:cNvPr id="11" name="Text 6"/>
          <p:cNvSpPr/>
          <p:nvPr/>
        </p:nvSpPr>
        <p:spPr>
          <a:xfrm>
            <a:off x="1746290" y="4159091"/>
            <a:ext cx="537531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Converted to proper Date format</a:t>
            </a:r>
            <a:endParaRPr lang="en-US" sz="12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571881"/>
            <a:ext cx="793790" cy="97821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746290" y="4730591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Calculate Duration</a:t>
            </a:r>
            <a:endParaRPr lang="en-US" sz="1550" dirty="0"/>
          </a:p>
        </p:txBody>
      </p:sp>
      <p:sp>
        <p:nvSpPr>
          <p:cNvPr id="14" name="Text 8"/>
          <p:cNvSpPr/>
          <p:nvPr/>
        </p:nvSpPr>
        <p:spPr>
          <a:xfrm>
            <a:off x="1746290" y="5137309"/>
            <a:ext cx="537531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Stay Duration = Discharge - Admission</a:t>
            </a:r>
            <a:endParaRPr lang="en-US" sz="12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550098"/>
            <a:ext cx="793790" cy="97821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46290" y="5708809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Filter Invalid Data</a:t>
            </a:r>
            <a:endParaRPr lang="en-US" sz="1550" dirty="0"/>
          </a:p>
        </p:txBody>
      </p:sp>
      <p:sp>
        <p:nvSpPr>
          <p:cNvPr id="17" name="Text 10"/>
          <p:cNvSpPr/>
          <p:nvPr/>
        </p:nvSpPr>
        <p:spPr>
          <a:xfrm>
            <a:off x="1746290" y="6115526"/>
            <a:ext cx="537531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Removed invalid hospital entries</a:t>
            </a:r>
            <a:endParaRPr lang="en-US" sz="1250" dirty="0"/>
          </a:p>
        </p:txBody>
      </p:sp>
      <p:sp>
        <p:nvSpPr>
          <p:cNvPr id="18" name="Shape 11"/>
          <p:cNvSpPr/>
          <p:nvPr/>
        </p:nvSpPr>
        <p:spPr>
          <a:xfrm>
            <a:off x="7516416" y="1637228"/>
            <a:ext cx="6327815" cy="1081326"/>
          </a:xfrm>
          <a:prstGeom prst="roundRect">
            <a:avLst>
              <a:gd name="adj" fmla="val 6167"/>
            </a:avLst>
          </a:prstGeom>
          <a:solidFill>
            <a:srgbClr val="CFE2DE"/>
          </a:solidFill>
          <a:ln/>
        </p:spPr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5126" y="1852493"/>
            <a:ext cx="248007" cy="198358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8081843" y="1835587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✅ Result</a:t>
            </a:r>
            <a:endParaRPr lang="en-US" sz="1550" dirty="0"/>
          </a:p>
        </p:txBody>
      </p:sp>
      <p:sp>
        <p:nvSpPr>
          <p:cNvPr id="21" name="Text 13"/>
          <p:cNvSpPr/>
          <p:nvPr/>
        </p:nvSpPr>
        <p:spPr>
          <a:xfrm>
            <a:off x="8081843" y="2242304"/>
            <a:ext cx="5603677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Clean, analysis-ready dataset prepared for comprehensive insights</a:t>
            </a:r>
            <a:endParaRPr lang="en-US" sz="1250" dirty="0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65582" y="2897148"/>
            <a:ext cx="4429363" cy="4429363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9A2ED64-CAD8-48C5-A4B6-C51B1ACF53D7}"/>
              </a:ext>
            </a:extLst>
          </p:cNvPr>
          <p:cNvSpPr/>
          <p:nvPr/>
        </p:nvSpPr>
        <p:spPr>
          <a:xfrm>
            <a:off x="12740640" y="7660640"/>
            <a:ext cx="1889760" cy="56896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622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Patient Demographics Analysis</a:t>
            </a:r>
            <a:endParaRPr lang="en-US" sz="4450" b="1" dirty="0"/>
          </a:p>
        </p:txBody>
      </p:sp>
      <p:sp>
        <p:nvSpPr>
          <p:cNvPr id="4" name="Text 1"/>
          <p:cNvSpPr/>
          <p:nvPr/>
        </p:nvSpPr>
        <p:spPr>
          <a:xfrm>
            <a:off x="6280190" y="293334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O+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3965138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Most Common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455557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O+ blood type leads patient distribution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293334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A+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3965138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Second Most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4455557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A+ follows closely in frequency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293334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50/50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3965138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Gender Balance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4455557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Equal distribution across blood groups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5436513"/>
            <a:ext cx="7556421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437066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249710" y="5436513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</p:sp>
      <p:sp>
        <p:nvSpPr>
          <p:cNvPr id="15" name="Text 12"/>
          <p:cNvSpPr/>
          <p:nvPr/>
        </p:nvSpPr>
        <p:spPr>
          <a:xfrm>
            <a:off x="6628924" y="56938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Key Recommendation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6628924" y="6184225"/>
            <a:ext cx="69503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Maintain balanced blood inventory for </a:t>
            </a: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O+ and A+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groups to meet demand</a:t>
            </a:r>
            <a:endParaRPr lang="en-US" sz="17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A96B1F7-E3EC-46F1-B0F9-A20C450E9E3F}"/>
              </a:ext>
            </a:extLst>
          </p:cNvPr>
          <p:cNvSpPr/>
          <p:nvPr/>
        </p:nvSpPr>
        <p:spPr>
          <a:xfrm>
            <a:off x="12740640" y="7660640"/>
            <a:ext cx="1889760" cy="56896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79771"/>
            <a:ext cx="61693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Billing Summary Insights</a:t>
            </a:r>
            <a:endParaRPr lang="en-US" sz="4450" b="1" dirty="0"/>
          </a:p>
        </p:txBody>
      </p:sp>
      <p:sp>
        <p:nvSpPr>
          <p:cNvPr id="3" name="Text 1"/>
          <p:cNvSpPr/>
          <p:nvPr/>
        </p:nvSpPr>
        <p:spPr>
          <a:xfrm>
            <a:off x="793790" y="33689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Emergency Cases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5941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Higher billing across all conditions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235893" y="33689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Obesity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35893" y="385941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Leads to highest treatment costs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677995" y="33689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Diabetes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77995" y="385941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Second highest cost driver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590845"/>
            <a:ext cx="13042821" cy="35957"/>
          </a:xfrm>
          <a:prstGeom prst="rect">
            <a:avLst/>
          </a:prstGeom>
          <a:solidFill>
            <a:srgbClr val="2C3249">
              <a:alpha val="50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793790" y="4881920"/>
            <a:ext cx="13042821" cy="1367909"/>
          </a:xfrm>
          <a:prstGeom prst="roundRect">
            <a:avLst>
              <a:gd name="adj" fmla="val 6964"/>
            </a:avLst>
          </a:prstGeom>
          <a:solidFill>
            <a:srgbClr val="FFFFFF"/>
          </a:solidFill>
          <a:ln w="30480">
            <a:solidFill>
              <a:srgbClr val="C5D2C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51084" y="5139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💡</a:t>
            </a: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Recommendation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051084" y="5629632"/>
            <a:ext cx="125282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Optimize emergency care billing and improve preventive care for </a:t>
            </a: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obesity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and diabetes</a:t>
            </a:r>
            <a:endParaRPr lang="en-US" sz="17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ACA8554-A320-46D1-A05B-12896C196F60}"/>
              </a:ext>
            </a:extLst>
          </p:cNvPr>
          <p:cNvSpPr/>
          <p:nvPr/>
        </p:nvSpPr>
        <p:spPr>
          <a:xfrm>
            <a:off x="12740640" y="7660640"/>
            <a:ext cx="1889760" cy="56896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68258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Insurance Provider Analysis</a:t>
            </a:r>
            <a:endParaRPr lang="en-US" sz="4450" b="1" dirty="0"/>
          </a:p>
        </p:txBody>
      </p:sp>
      <p:sp>
        <p:nvSpPr>
          <p:cNvPr id="3" name="Shape 1"/>
          <p:cNvSpPr/>
          <p:nvPr/>
        </p:nvSpPr>
        <p:spPr>
          <a:xfrm>
            <a:off x="793790" y="2196703"/>
            <a:ext cx="7604284" cy="1412915"/>
          </a:xfrm>
          <a:prstGeom prst="roundRect">
            <a:avLst>
              <a:gd name="adj" fmla="val 6743"/>
            </a:avLst>
          </a:prstGeom>
          <a:solidFill>
            <a:srgbClr val="437066"/>
          </a:solidFill>
          <a:ln w="7620">
            <a:solidFill>
              <a:srgbClr val="5C897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4311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Blue Cross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012281"/>
            <a:ext cx="71354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Highest billing coverage across medical conditions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3836432"/>
            <a:ext cx="7604284" cy="1412915"/>
          </a:xfrm>
          <a:prstGeom prst="roundRect">
            <a:avLst>
              <a:gd name="adj" fmla="val 6743"/>
            </a:avLst>
          </a:prstGeom>
          <a:solidFill>
            <a:srgbClr val="437066"/>
          </a:solidFill>
          <a:ln w="7620">
            <a:solidFill>
              <a:srgbClr val="5C897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028224" y="40708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Medicare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28224" y="4652010"/>
            <a:ext cx="71354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Second highest coverage for expensive treatments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33951" y="5504498"/>
            <a:ext cx="72641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Negotiate better reimbursement terms with </a:t>
            </a: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Blue Cross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and </a:t>
            </a: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Medicare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for cost control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5504498"/>
            <a:ext cx="30480" cy="725805"/>
          </a:xfrm>
          <a:prstGeom prst="rect">
            <a:avLst/>
          </a:prstGeom>
          <a:solidFill>
            <a:srgbClr val="437066"/>
          </a:solidFill>
          <a:ln/>
        </p:spPr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EC211-1283-4569-80A0-54A449B52821}"/>
              </a:ext>
            </a:extLst>
          </p:cNvPr>
          <p:cNvSpPr/>
          <p:nvPr/>
        </p:nvSpPr>
        <p:spPr>
          <a:xfrm>
            <a:off x="12740640" y="7660640"/>
            <a:ext cx="1889760" cy="56896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441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Stay Duration Analysis</a:t>
            </a:r>
            <a:endParaRPr lang="en-US" sz="4450" b="1" dirty="0"/>
          </a:p>
        </p:txBody>
      </p:sp>
      <p:sp>
        <p:nvSpPr>
          <p:cNvPr id="3" name="Text 1"/>
          <p:cNvSpPr/>
          <p:nvPr/>
        </p:nvSpPr>
        <p:spPr>
          <a:xfrm>
            <a:off x="793790" y="2320171"/>
            <a:ext cx="13042821" cy="895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050"/>
              </a:lnSpc>
              <a:buNone/>
            </a:pPr>
            <a:r>
              <a:rPr lang="en-US" sz="7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16</a:t>
            </a:r>
            <a:endParaRPr lang="en-US" sz="7050" dirty="0"/>
          </a:p>
        </p:txBody>
      </p:sp>
      <p:sp>
        <p:nvSpPr>
          <p:cNvPr id="4" name="Text 2"/>
          <p:cNvSpPr/>
          <p:nvPr/>
        </p:nvSpPr>
        <p:spPr>
          <a:xfrm>
            <a:off x="5897523" y="34994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Average Days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98990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Typical patient stay duration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607957"/>
            <a:ext cx="6521410" cy="90725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0604" y="57420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Female Patients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0604" y="6232446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Slightly longer stays in Cancer and Obesity cases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607957"/>
            <a:ext cx="6521410" cy="90725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542014" y="57420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Recommendation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7542014" y="6232446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Implement post-care programs to reduce duration without compromising quality</a:t>
            </a:r>
            <a:endParaRPr lang="en-US" sz="17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39A941B-44B5-47BD-A430-847279DCE90B}"/>
              </a:ext>
            </a:extLst>
          </p:cNvPr>
          <p:cNvSpPr/>
          <p:nvPr/>
        </p:nvSpPr>
        <p:spPr>
          <a:xfrm>
            <a:off x="12740640" y="7660640"/>
            <a:ext cx="1889760" cy="56896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8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4356" y="619125"/>
            <a:ext cx="5065990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Test Results Analysis</a:t>
            </a:r>
            <a:endParaRPr lang="en-US" sz="3950" b="1" dirty="0"/>
          </a:p>
        </p:txBody>
      </p:sp>
      <p:sp>
        <p:nvSpPr>
          <p:cNvPr id="4" name="Shape 1"/>
          <p:cNvSpPr/>
          <p:nvPr/>
        </p:nvSpPr>
        <p:spPr>
          <a:xfrm>
            <a:off x="6274356" y="1859994"/>
            <a:ext cx="3682722" cy="1818323"/>
          </a:xfrm>
          <a:prstGeom prst="roundRect">
            <a:avLst>
              <a:gd name="adj" fmla="val 6035"/>
            </a:avLst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6274356" y="1837134"/>
            <a:ext cx="3682722" cy="91440"/>
          </a:xfrm>
          <a:prstGeom prst="roundRect">
            <a:avLst>
              <a:gd name="adj" fmla="val 93078"/>
            </a:avLst>
          </a:prstGeom>
          <a:solidFill>
            <a:srgbClr val="437066"/>
          </a:solidFill>
          <a:ln/>
        </p:spPr>
      </p:sp>
      <p:sp>
        <p:nvSpPr>
          <p:cNvPr id="6" name="Shape 3"/>
          <p:cNvSpPr/>
          <p:nvPr/>
        </p:nvSpPr>
        <p:spPr>
          <a:xfrm>
            <a:off x="7811750" y="1556147"/>
            <a:ext cx="607814" cy="607814"/>
          </a:xfrm>
          <a:prstGeom prst="roundRect">
            <a:avLst>
              <a:gd name="adj" fmla="val 150441"/>
            </a:avLst>
          </a:prstGeom>
          <a:solidFill>
            <a:srgbClr val="437066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4035" y="1738432"/>
            <a:ext cx="243126" cy="24312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499741" y="2366486"/>
            <a:ext cx="2532936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Diabetes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6499741" y="2804517"/>
            <a:ext cx="3231952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Frequent abnormal test results detected</a:t>
            </a:r>
            <a:endParaRPr lang="en-US" sz="1550" dirty="0"/>
          </a:p>
        </p:txBody>
      </p:sp>
      <p:sp>
        <p:nvSpPr>
          <p:cNvPr id="10" name="Shape 6"/>
          <p:cNvSpPr/>
          <p:nvPr/>
        </p:nvSpPr>
        <p:spPr>
          <a:xfrm>
            <a:off x="10159603" y="1859994"/>
            <a:ext cx="3682841" cy="1818323"/>
          </a:xfrm>
          <a:prstGeom prst="roundRect">
            <a:avLst>
              <a:gd name="adj" fmla="val 6035"/>
            </a:avLst>
          </a:prstGeom>
          <a:solidFill>
            <a:srgbClr val="FFFFFF"/>
          </a:solidFill>
          <a:ln/>
        </p:spPr>
      </p:sp>
      <p:sp>
        <p:nvSpPr>
          <p:cNvPr id="11" name="Shape 7"/>
          <p:cNvSpPr/>
          <p:nvPr/>
        </p:nvSpPr>
        <p:spPr>
          <a:xfrm>
            <a:off x="10159603" y="1837134"/>
            <a:ext cx="3682841" cy="91440"/>
          </a:xfrm>
          <a:prstGeom prst="roundRect">
            <a:avLst>
              <a:gd name="adj" fmla="val 93078"/>
            </a:avLst>
          </a:prstGeom>
          <a:solidFill>
            <a:srgbClr val="437066"/>
          </a:solidFill>
          <a:ln/>
        </p:spPr>
      </p:sp>
      <p:sp>
        <p:nvSpPr>
          <p:cNvPr id="12" name="Shape 8"/>
          <p:cNvSpPr/>
          <p:nvPr/>
        </p:nvSpPr>
        <p:spPr>
          <a:xfrm>
            <a:off x="11697117" y="1556147"/>
            <a:ext cx="607814" cy="607814"/>
          </a:xfrm>
          <a:prstGeom prst="roundRect">
            <a:avLst>
              <a:gd name="adj" fmla="val 150441"/>
            </a:avLst>
          </a:prstGeom>
          <a:solidFill>
            <a:srgbClr val="437066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79401" y="1738432"/>
            <a:ext cx="243126" cy="24312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384988" y="2366486"/>
            <a:ext cx="2532936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Hypertension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10384988" y="2804517"/>
            <a:ext cx="3232071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High incidence of abnormal readings</a:t>
            </a:r>
            <a:endParaRPr lang="en-US" sz="1550" dirty="0"/>
          </a:p>
        </p:txBody>
      </p:sp>
      <p:sp>
        <p:nvSpPr>
          <p:cNvPr id="16" name="Shape 11"/>
          <p:cNvSpPr/>
          <p:nvPr/>
        </p:nvSpPr>
        <p:spPr>
          <a:xfrm>
            <a:off x="6274356" y="4184690"/>
            <a:ext cx="7568089" cy="1494115"/>
          </a:xfrm>
          <a:prstGeom prst="roundRect">
            <a:avLst>
              <a:gd name="adj" fmla="val 7344"/>
            </a:avLst>
          </a:prstGeom>
          <a:solidFill>
            <a:srgbClr val="FFFFFF"/>
          </a:solidFill>
          <a:ln/>
        </p:spPr>
      </p:sp>
      <p:sp>
        <p:nvSpPr>
          <p:cNvPr id="17" name="Shape 12"/>
          <p:cNvSpPr/>
          <p:nvPr/>
        </p:nvSpPr>
        <p:spPr>
          <a:xfrm>
            <a:off x="6274356" y="4161830"/>
            <a:ext cx="7568089" cy="91440"/>
          </a:xfrm>
          <a:prstGeom prst="roundRect">
            <a:avLst>
              <a:gd name="adj" fmla="val 93078"/>
            </a:avLst>
          </a:prstGeom>
          <a:solidFill>
            <a:srgbClr val="437066"/>
          </a:solidFill>
          <a:ln/>
        </p:spPr>
      </p:sp>
      <p:sp>
        <p:nvSpPr>
          <p:cNvPr id="18" name="Shape 13"/>
          <p:cNvSpPr/>
          <p:nvPr/>
        </p:nvSpPr>
        <p:spPr>
          <a:xfrm>
            <a:off x="9754493" y="3880842"/>
            <a:ext cx="607814" cy="607814"/>
          </a:xfrm>
          <a:prstGeom prst="roundRect">
            <a:avLst>
              <a:gd name="adj" fmla="val 150441"/>
            </a:avLst>
          </a:prstGeom>
          <a:solidFill>
            <a:srgbClr val="437066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36778" y="4063127"/>
            <a:ext cx="243126" cy="243126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6499741" y="4691182"/>
            <a:ext cx="2532936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Early Detection</a:t>
            </a:r>
            <a:endParaRPr lang="en-US" sz="1950" dirty="0"/>
          </a:p>
        </p:txBody>
      </p:sp>
      <p:sp>
        <p:nvSpPr>
          <p:cNvPr id="21" name="Text 15"/>
          <p:cNvSpPr/>
          <p:nvPr/>
        </p:nvSpPr>
        <p:spPr>
          <a:xfrm>
            <a:off x="6499741" y="5129213"/>
            <a:ext cx="7117318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Critical for high-risk conditions</a:t>
            </a:r>
            <a:endParaRPr lang="en-US" sz="1550" dirty="0"/>
          </a:p>
        </p:txBody>
      </p:sp>
      <p:sp>
        <p:nvSpPr>
          <p:cNvPr id="22" name="Shape 16"/>
          <p:cNvSpPr/>
          <p:nvPr/>
        </p:nvSpPr>
        <p:spPr>
          <a:xfrm>
            <a:off x="6274356" y="5906691"/>
            <a:ext cx="7568089" cy="1704023"/>
          </a:xfrm>
          <a:prstGeom prst="roundRect">
            <a:avLst>
              <a:gd name="adj" fmla="val 4995"/>
            </a:avLst>
          </a:prstGeom>
          <a:solidFill>
            <a:srgbClr val="CFE2DE"/>
          </a:solidFill>
          <a:ln/>
        </p:spPr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6881" y="6181963"/>
            <a:ext cx="316587" cy="253246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6995993" y="6159818"/>
            <a:ext cx="3013115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Strategic Recommendation</a:t>
            </a:r>
            <a:endParaRPr lang="en-US" sz="1950" dirty="0"/>
          </a:p>
        </p:txBody>
      </p:sp>
      <p:sp>
        <p:nvSpPr>
          <p:cNvPr id="25" name="Text 18"/>
          <p:cNvSpPr/>
          <p:nvPr/>
        </p:nvSpPr>
        <p:spPr>
          <a:xfrm>
            <a:off x="6995993" y="6678811"/>
            <a:ext cx="6643926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Strengthen early diagnostic programs for high-risk conditions like Diabetes</a:t>
            </a:r>
            <a:endParaRPr lang="en-US" sz="155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C6CCEA8-E032-45D8-BCFF-7515794F030E}"/>
              </a:ext>
            </a:extLst>
          </p:cNvPr>
          <p:cNvSpPr/>
          <p:nvPr/>
        </p:nvSpPr>
        <p:spPr>
          <a:xfrm>
            <a:off x="12740640" y="7731760"/>
            <a:ext cx="1889760" cy="497839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6329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Dashboard Overview</a:t>
            </a:r>
            <a:endParaRPr lang="en-US" sz="4450" b="1" dirty="0"/>
          </a:p>
        </p:txBody>
      </p:sp>
      <p:sp>
        <p:nvSpPr>
          <p:cNvPr id="4" name="Text 1"/>
          <p:cNvSpPr/>
          <p:nvPr/>
        </p:nvSpPr>
        <p:spPr>
          <a:xfrm>
            <a:off x="6280190" y="182558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55.5K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285738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Total Patients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893493" y="182558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₹25.5K</a:t>
            </a:r>
            <a:endParaRPr lang="en-US" sz="5850" dirty="0"/>
          </a:p>
        </p:txBody>
      </p:sp>
      <p:sp>
        <p:nvSpPr>
          <p:cNvPr id="7" name="Text 4"/>
          <p:cNvSpPr/>
          <p:nvPr/>
        </p:nvSpPr>
        <p:spPr>
          <a:xfrm>
            <a:off x="8893493" y="285738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Avg Billing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1506795" y="182558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16</a:t>
            </a:r>
            <a:endParaRPr lang="en-US" sz="5850" dirty="0"/>
          </a:p>
        </p:txBody>
      </p:sp>
      <p:sp>
        <p:nvSpPr>
          <p:cNvPr id="9" name="Text 6"/>
          <p:cNvSpPr/>
          <p:nvPr/>
        </p:nvSpPr>
        <p:spPr>
          <a:xfrm>
            <a:off x="11506795" y="285738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Avg Stay (Days)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280190" y="369367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Key Insights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6280190" y="434578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Obesity &amp; Diabetes drive billing costs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80190" y="515088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Emergency cases = highest treatment cost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595598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Blue Cross &amp; Medicare handle expensive treatments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280190" y="676108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Balanced gender &amp; blood type distribution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342721" y="369367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Recommendations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10342721" y="434578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Focus on chronic disease prevention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10342721" y="515088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Streamline emergency admission costs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10342721" y="595598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Align insurance reimbursement strategies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0342721" y="676108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Maintain blood supply diversity</a:t>
            </a:r>
            <a:endParaRPr lang="en-US" sz="175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65ECF0A-03BA-4C07-9AA1-A594F90E5E2F}"/>
              </a:ext>
            </a:extLst>
          </p:cNvPr>
          <p:cNvSpPr/>
          <p:nvPr/>
        </p:nvSpPr>
        <p:spPr>
          <a:xfrm>
            <a:off x="12740640" y="7660640"/>
            <a:ext cx="1889760" cy="56896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392</Words>
  <Application>Microsoft Office PowerPoint</Application>
  <PresentationFormat>Custom</PresentationFormat>
  <Paragraphs>105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Arial</vt:lpstr>
      <vt:lpstr>Kanit Light</vt:lpstr>
      <vt:lpstr>Martel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Rupnath Shaw</cp:lastModifiedBy>
  <cp:revision>5</cp:revision>
  <dcterms:created xsi:type="dcterms:W3CDTF">2025-10-25T19:40:15Z</dcterms:created>
  <dcterms:modified xsi:type="dcterms:W3CDTF">2025-10-26T14:03:56Z</dcterms:modified>
</cp:coreProperties>
</file>